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1" r:id="rId4"/>
    <p:sldId id="273" r:id="rId5"/>
    <p:sldId id="262" r:id="rId6"/>
    <p:sldId id="274" r:id="rId7"/>
    <p:sldId id="263" r:id="rId8"/>
    <p:sldId id="264" r:id="rId9"/>
    <p:sldId id="265" r:id="rId10"/>
    <p:sldId id="266" r:id="rId11"/>
    <p:sldId id="267" r:id="rId12"/>
    <p:sldId id="275" r:id="rId13"/>
    <p:sldId id="268" r:id="rId14"/>
    <p:sldId id="269" r:id="rId15"/>
    <p:sldId id="270" r:id="rId16"/>
    <p:sldId id="276" r:id="rId17"/>
    <p:sldId id="271" r:id="rId18"/>
    <p:sldId id="260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662D9-2617-4D71-8A10-5E7738F8BC5D}" type="doc">
      <dgm:prSet loTypeId="urn:microsoft.com/office/officeart/2005/8/layout/chevron2" loCatId="list" qsTypeId="urn:microsoft.com/office/officeart/2005/8/quickstyle/3d2#1" qsCatId="3D" csTypeId="urn:microsoft.com/office/officeart/2005/8/colors/accent1_3" csCatId="accent1" phldr="1"/>
      <dgm:spPr/>
      <dgm:t>
        <a:bodyPr/>
        <a:lstStyle/>
        <a:p>
          <a:endParaRPr lang="hr-HR"/>
        </a:p>
      </dgm:t>
    </dgm:pt>
    <dgm:pt modelId="{8502BBDF-2A81-4F19-A419-7D2DADF23B61}">
      <dgm:prSet phldrT="[Text]"/>
      <dgm:spPr/>
      <dgm:t>
        <a:bodyPr/>
        <a:lstStyle/>
        <a:p>
          <a:r>
            <a:rPr lang="hr-HR" dirty="0" smtClean="0"/>
            <a:t>1788.</a:t>
          </a:r>
          <a:endParaRPr lang="hr-HR" dirty="0"/>
        </a:p>
      </dgm:t>
    </dgm:pt>
    <dgm:pt modelId="{B8DE5FF9-23BD-4AD5-948B-17F43043B3A1}" type="parTrans" cxnId="{54989E95-6828-454F-9F9D-AE9B052B2BB7}">
      <dgm:prSet/>
      <dgm:spPr/>
      <dgm:t>
        <a:bodyPr/>
        <a:lstStyle/>
        <a:p>
          <a:endParaRPr lang="hr-HR"/>
        </a:p>
      </dgm:t>
    </dgm:pt>
    <dgm:pt modelId="{2FE69D60-54BA-4D35-8239-8F40BE4A2F0C}" type="sibTrans" cxnId="{54989E95-6828-454F-9F9D-AE9B052B2BB7}">
      <dgm:prSet/>
      <dgm:spPr/>
      <dgm:t>
        <a:bodyPr/>
        <a:lstStyle/>
        <a:p>
          <a:endParaRPr lang="hr-HR"/>
        </a:p>
      </dgm:t>
    </dgm:pt>
    <dgm:pt modelId="{C4A1A084-2F2F-4E0E-A0B6-BDEB24107655}">
      <dgm:prSet phldrT="[Text]"/>
      <dgm:spPr/>
      <dgm:t>
        <a:bodyPr/>
        <a:lstStyle/>
        <a:p>
          <a:r>
            <a:rPr lang="hr-HR" dirty="0" smtClean="0"/>
            <a:t>Osnivanje kažnjeničke kolonije</a:t>
          </a:r>
          <a:endParaRPr lang="hr-HR" dirty="0"/>
        </a:p>
      </dgm:t>
    </dgm:pt>
    <dgm:pt modelId="{1AF86A48-59AE-48D0-B07C-994EF4AD4E40}" type="parTrans" cxnId="{41D2CB28-1600-4A62-B283-D6B7E5D87700}">
      <dgm:prSet/>
      <dgm:spPr/>
      <dgm:t>
        <a:bodyPr/>
        <a:lstStyle/>
        <a:p>
          <a:endParaRPr lang="hr-HR"/>
        </a:p>
      </dgm:t>
    </dgm:pt>
    <dgm:pt modelId="{3C4610FC-3686-42D3-9CBB-D902E4949204}" type="sibTrans" cxnId="{41D2CB28-1600-4A62-B283-D6B7E5D87700}">
      <dgm:prSet/>
      <dgm:spPr/>
      <dgm:t>
        <a:bodyPr/>
        <a:lstStyle/>
        <a:p>
          <a:endParaRPr lang="hr-HR"/>
        </a:p>
      </dgm:t>
    </dgm:pt>
    <dgm:pt modelId="{68F44291-8FC3-46E6-B14F-68E9117E96D5}">
      <dgm:prSet phldrT="[Text]"/>
      <dgm:spPr/>
      <dgm:t>
        <a:bodyPr/>
        <a:lstStyle/>
        <a:p>
          <a:r>
            <a:rPr lang="hr-HR" dirty="0" smtClean="0"/>
            <a:t>19.st.</a:t>
          </a:r>
          <a:endParaRPr lang="hr-HR" dirty="0"/>
        </a:p>
      </dgm:t>
    </dgm:pt>
    <dgm:pt modelId="{F4AEBE76-9CAC-446F-BCAD-F5F51D74AF23}" type="parTrans" cxnId="{40A35AD6-24C0-4CFE-BFAF-3E10E683D04C}">
      <dgm:prSet/>
      <dgm:spPr/>
      <dgm:t>
        <a:bodyPr/>
        <a:lstStyle/>
        <a:p>
          <a:endParaRPr lang="hr-HR"/>
        </a:p>
      </dgm:t>
    </dgm:pt>
    <dgm:pt modelId="{524FA1D0-F537-4F6B-B54D-DCEBFE62ADF3}" type="sibTrans" cxnId="{40A35AD6-24C0-4CFE-BFAF-3E10E683D04C}">
      <dgm:prSet/>
      <dgm:spPr/>
      <dgm:t>
        <a:bodyPr/>
        <a:lstStyle/>
        <a:p>
          <a:endParaRPr lang="hr-HR"/>
        </a:p>
      </dgm:t>
    </dgm:pt>
    <dgm:pt modelId="{CF018418-D920-46CD-9CBB-E0EB6F24C7B0}">
      <dgm:prSet phldrT="[Text]"/>
      <dgm:spPr/>
      <dgm:t>
        <a:bodyPr/>
        <a:lstStyle/>
        <a:p>
          <a:r>
            <a:rPr lang="hr-HR" dirty="0" smtClean="0"/>
            <a:t>Zlatna groznica, novo doseljavanje</a:t>
          </a:r>
          <a:endParaRPr lang="hr-HR" dirty="0"/>
        </a:p>
      </dgm:t>
    </dgm:pt>
    <dgm:pt modelId="{8AA97413-CA0F-4B4A-A7B5-9F23CAB04AF1}" type="parTrans" cxnId="{14A64576-B9D0-45D9-9893-8F48E91D2F2A}">
      <dgm:prSet/>
      <dgm:spPr/>
      <dgm:t>
        <a:bodyPr/>
        <a:lstStyle/>
        <a:p>
          <a:endParaRPr lang="hr-HR"/>
        </a:p>
      </dgm:t>
    </dgm:pt>
    <dgm:pt modelId="{57E415CB-215A-46BD-A280-204CBEA07356}" type="sibTrans" cxnId="{14A64576-B9D0-45D9-9893-8F48E91D2F2A}">
      <dgm:prSet/>
      <dgm:spPr/>
      <dgm:t>
        <a:bodyPr/>
        <a:lstStyle/>
        <a:p>
          <a:endParaRPr lang="hr-HR"/>
        </a:p>
      </dgm:t>
    </dgm:pt>
    <dgm:pt modelId="{4499487B-7FF8-4B0A-80B2-4FCEDE0F81A0}">
      <dgm:prSet phldrT="[Text]"/>
      <dgm:spPr/>
      <dgm:t>
        <a:bodyPr/>
        <a:lstStyle/>
        <a:p>
          <a:r>
            <a:rPr lang="hr-HR" dirty="0" smtClean="0"/>
            <a:t>1.svj . rat</a:t>
          </a:r>
          <a:endParaRPr lang="hr-HR" dirty="0"/>
        </a:p>
      </dgm:t>
    </dgm:pt>
    <dgm:pt modelId="{2972CF29-E361-4027-8E91-C6709C5E31CB}" type="parTrans" cxnId="{76D3C99D-7AD3-4D67-9DEB-71C15EA60FB6}">
      <dgm:prSet/>
      <dgm:spPr/>
      <dgm:t>
        <a:bodyPr/>
        <a:lstStyle/>
        <a:p>
          <a:endParaRPr lang="hr-HR"/>
        </a:p>
      </dgm:t>
    </dgm:pt>
    <dgm:pt modelId="{3295A13E-397C-4F39-9147-72AD0BB669F6}" type="sibTrans" cxnId="{76D3C99D-7AD3-4D67-9DEB-71C15EA60FB6}">
      <dgm:prSet/>
      <dgm:spPr/>
      <dgm:t>
        <a:bodyPr/>
        <a:lstStyle/>
        <a:p>
          <a:endParaRPr lang="hr-HR"/>
        </a:p>
      </dgm:t>
    </dgm:pt>
    <dgm:pt modelId="{6AED5543-70C7-473A-A843-E49B3C36C159}">
      <dgm:prSet phldrT="[Text]"/>
      <dgm:spPr/>
      <dgm:t>
        <a:bodyPr/>
        <a:lstStyle/>
        <a:p>
          <a:r>
            <a:rPr lang="hr-HR" dirty="0" smtClean="0"/>
            <a:t>Doseljenici iz srednje i sjeverne Europe</a:t>
          </a:r>
          <a:endParaRPr lang="hr-HR" dirty="0"/>
        </a:p>
      </dgm:t>
    </dgm:pt>
    <dgm:pt modelId="{42D429BA-DAB9-4D1C-8E37-F6A84F07A0F1}" type="parTrans" cxnId="{3A05BA12-7EA1-4A89-862A-6BA387E8E295}">
      <dgm:prSet/>
      <dgm:spPr/>
      <dgm:t>
        <a:bodyPr/>
        <a:lstStyle/>
        <a:p>
          <a:endParaRPr lang="hr-HR"/>
        </a:p>
      </dgm:t>
    </dgm:pt>
    <dgm:pt modelId="{A2B7845B-5833-4D9C-9AD1-747F70F3F8D7}" type="sibTrans" cxnId="{3A05BA12-7EA1-4A89-862A-6BA387E8E295}">
      <dgm:prSet/>
      <dgm:spPr/>
      <dgm:t>
        <a:bodyPr/>
        <a:lstStyle/>
        <a:p>
          <a:endParaRPr lang="hr-HR"/>
        </a:p>
      </dgm:t>
    </dgm:pt>
    <dgm:pt modelId="{543B5A41-39D5-485F-A344-9086B8257D1B}">
      <dgm:prSet/>
      <dgm:spPr/>
      <dgm:t>
        <a:bodyPr/>
        <a:lstStyle/>
        <a:p>
          <a:r>
            <a:rPr lang="hr-HR" dirty="0" smtClean="0"/>
            <a:t>2.svj. rat</a:t>
          </a:r>
          <a:endParaRPr lang="hr-HR" dirty="0"/>
        </a:p>
      </dgm:t>
    </dgm:pt>
    <dgm:pt modelId="{43912D70-1E4B-4824-B9C5-E1561D697096}" type="parTrans" cxnId="{051CEF7C-B847-426C-8745-A36389918D61}">
      <dgm:prSet/>
      <dgm:spPr/>
      <dgm:t>
        <a:bodyPr/>
        <a:lstStyle/>
        <a:p>
          <a:endParaRPr lang="hr-HR"/>
        </a:p>
      </dgm:t>
    </dgm:pt>
    <dgm:pt modelId="{ACD8588D-9B9F-41C6-8641-19E162549379}" type="sibTrans" cxnId="{051CEF7C-B847-426C-8745-A36389918D61}">
      <dgm:prSet/>
      <dgm:spPr/>
      <dgm:t>
        <a:bodyPr/>
        <a:lstStyle/>
        <a:p>
          <a:endParaRPr lang="hr-HR"/>
        </a:p>
      </dgm:t>
    </dgm:pt>
    <dgm:pt modelId="{294C4334-05B0-44BA-A9A1-0371456FA790}">
      <dgm:prSet/>
      <dgm:spPr/>
      <dgm:t>
        <a:bodyPr/>
        <a:lstStyle/>
        <a:p>
          <a:r>
            <a:rPr lang="hr-HR" dirty="0" smtClean="0"/>
            <a:t>Doseljenici iz sredozemnih zemalja</a:t>
          </a:r>
          <a:endParaRPr lang="hr-HR" dirty="0"/>
        </a:p>
      </dgm:t>
    </dgm:pt>
    <dgm:pt modelId="{BDBFE1F4-FE2A-47CF-8145-B23961E3DFFC}" type="parTrans" cxnId="{EB9A1187-BD27-4F67-9A45-3E4C84EFEE41}">
      <dgm:prSet/>
      <dgm:spPr/>
      <dgm:t>
        <a:bodyPr/>
        <a:lstStyle/>
        <a:p>
          <a:endParaRPr lang="hr-HR"/>
        </a:p>
      </dgm:t>
    </dgm:pt>
    <dgm:pt modelId="{8E4C7F43-F64B-47AC-A0E2-4984E575E6F2}" type="sibTrans" cxnId="{EB9A1187-BD27-4F67-9A45-3E4C84EFEE41}">
      <dgm:prSet/>
      <dgm:spPr/>
      <dgm:t>
        <a:bodyPr/>
        <a:lstStyle/>
        <a:p>
          <a:endParaRPr lang="hr-HR"/>
        </a:p>
      </dgm:t>
    </dgm:pt>
    <dgm:pt modelId="{132225EA-CC92-4E95-8410-63A0217BF7C7}" type="pres">
      <dgm:prSet presAssocID="{EB5662D9-2617-4D71-8A10-5E7738F8BC5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523C98A-FF1D-4EAD-B8BA-59F3AF1529D0}" type="pres">
      <dgm:prSet presAssocID="{8502BBDF-2A81-4F19-A419-7D2DADF23B61}" presName="composite" presStyleCnt="0"/>
      <dgm:spPr/>
    </dgm:pt>
    <dgm:pt modelId="{1AEB556E-FFB8-4E47-988B-BA665516E354}" type="pres">
      <dgm:prSet presAssocID="{8502BBDF-2A81-4F19-A419-7D2DADF23B6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29FC276-650E-44D6-B260-32BFED7D009E}" type="pres">
      <dgm:prSet presAssocID="{8502BBDF-2A81-4F19-A419-7D2DADF23B61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D5E3A04-F420-4A59-8E44-2529707F22E6}" type="pres">
      <dgm:prSet presAssocID="{2FE69D60-54BA-4D35-8239-8F40BE4A2F0C}" presName="sp" presStyleCnt="0"/>
      <dgm:spPr/>
    </dgm:pt>
    <dgm:pt modelId="{CCBF142A-AC12-42C8-8CB4-D4EC0F627ABE}" type="pres">
      <dgm:prSet presAssocID="{68F44291-8FC3-46E6-B14F-68E9117E96D5}" presName="composite" presStyleCnt="0"/>
      <dgm:spPr/>
    </dgm:pt>
    <dgm:pt modelId="{CA9547B1-2BFA-418C-B5B1-EF3E15D8A168}" type="pres">
      <dgm:prSet presAssocID="{68F44291-8FC3-46E6-B14F-68E9117E96D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7A8B2D6-CB6A-48A8-A21A-885C327C896A}" type="pres">
      <dgm:prSet presAssocID="{68F44291-8FC3-46E6-B14F-68E9117E96D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0C50BB2-AFF9-42F0-97D0-21D778BB5365}" type="pres">
      <dgm:prSet presAssocID="{524FA1D0-F537-4F6B-B54D-DCEBFE62ADF3}" presName="sp" presStyleCnt="0"/>
      <dgm:spPr/>
    </dgm:pt>
    <dgm:pt modelId="{411BF9E5-EDFC-4C95-A1AF-7FD013A763C4}" type="pres">
      <dgm:prSet presAssocID="{4499487B-7FF8-4B0A-80B2-4FCEDE0F81A0}" presName="composite" presStyleCnt="0"/>
      <dgm:spPr/>
    </dgm:pt>
    <dgm:pt modelId="{57A55230-0912-45AB-A826-978A5AECB6EA}" type="pres">
      <dgm:prSet presAssocID="{4499487B-7FF8-4B0A-80B2-4FCEDE0F81A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DD69010-00BC-4A11-8A1B-D31C4ED7E5F2}" type="pres">
      <dgm:prSet presAssocID="{4499487B-7FF8-4B0A-80B2-4FCEDE0F81A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A9782B5-2CD4-4FC2-BDCD-5F69F8871C78}" type="pres">
      <dgm:prSet presAssocID="{3295A13E-397C-4F39-9147-72AD0BB669F6}" presName="sp" presStyleCnt="0"/>
      <dgm:spPr/>
    </dgm:pt>
    <dgm:pt modelId="{138155D8-B2CA-4042-9F4B-15059B9F6950}" type="pres">
      <dgm:prSet presAssocID="{543B5A41-39D5-485F-A344-9086B8257D1B}" presName="composite" presStyleCnt="0"/>
      <dgm:spPr/>
    </dgm:pt>
    <dgm:pt modelId="{673CC693-9816-416E-928A-005823DCAC5F}" type="pres">
      <dgm:prSet presAssocID="{543B5A41-39D5-485F-A344-9086B8257D1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EF7E77-7507-4A48-B76E-D08B610324FE}" type="pres">
      <dgm:prSet presAssocID="{543B5A41-39D5-485F-A344-9086B8257D1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6AF98C8-4E5D-4437-997D-DE9EEABCAC62}" type="presOf" srcId="{68F44291-8FC3-46E6-B14F-68E9117E96D5}" destId="{CA9547B1-2BFA-418C-B5B1-EF3E15D8A168}" srcOrd="0" destOrd="0" presId="urn:microsoft.com/office/officeart/2005/8/layout/chevron2"/>
    <dgm:cxn modelId="{14A64576-B9D0-45D9-9893-8F48E91D2F2A}" srcId="{68F44291-8FC3-46E6-B14F-68E9117E96D5}" destId="{CF018418-D920-46CD-9CBB-E0EB6F24C7B0}" srcOrd="0" destOrd="0" parTransId="{8AA97413-CA0F-4B4A-A7B5-9F23CAB04AF1}" sibTransId="{57E415CB-215A-46BD-A280-204CBEA07356}"/>
    <dgm:cxn modelId="{7953107C-DA10-411F-85CC-CD1F89F85FC5}" type="presOf" srcId="{8502BBDF-2A81-4F19-A419-7D2DADF23B61}" destId="{1AEB556E-FFB8-4E47-988B-BA665516E354}" srcOrd="0" destOrd="0" presId="urn:microsoft.com/office/officeart/2005/8/layout/chevron2"/>
    <dgm:cxn modelId="{41D2CB28-1600-4A62-B283-D6B7E5D87700}" srcId="{8502BBDF-2A81-4F19-A419-7D2DADF23B61}" destId="{C4A1A084-2F2F-4E0E-A0B6-BDEB24107655}" srcOrd="0" destOrd="0" parTransId="{1AF86A48-59AE-48D0-B07C-994EF4AD4E40}" sibTransId="{3C4610FC-3686-42D3-9CBB-D902E4949204}"/>
    <dgm:cxn modelId="{33790E06-49C4-437C-BDCD-AFD15474630B}" type="presOf" srcId="{294C4334-05B0-44BA-A9A1-0371456FA790}" destId="{C2EF7E77-7507-4A48-B76E-D08B610324FE}" srcOrd="0" destOrd="0" presId="urn:microsoft.com/office/officeart/2005/8/layout/chevron2"/>
    <dgm:cxn modelId="{76D3C99D-7AD3-4D67-9DEB-71C15EA60FB6}" srcId="{EB5662D9-2617-4D71-8A10-5E7738F8BC5D}" destId="{4499487B-7FF8-4B0A-80B2-4FCEDE0F81A0}" srcOrd="2" destOrd="0" parTransId="{2972CF29-E361-4027-8E91-C6709C5E31CB}" sibTransId="{3295A13E-397C-4F39-9147-72AD0BB669F6}"/>
    <dgm:cxn modelId="{7BB4D7BB-4224-4129-AA9E-4DFBE2F5E233}" type="presOf" srcId="{4499487B-7FF8-4B0A-80B2-4FCEDE0F81A0}" destId="{57A55230-0912-45AB-A826-978A5AECB6EA}" srcOrd="0" destOrd="0" presId="urn:microsoft.com/office/officeart/2005/8/layout/chevron2"/>
    <dgm:cxn modelId="{96E3B511-FAAC-41FB-8BA1-C17A0A164B2C}" type="presOf" srcId="{C4A1A084-2F2F-4E0E-A0B6-BDEB24107655}" destId="{B29FC276-650E-44D6-B260-32BFED7D009E}" srcOrd="0" destOrd="0" presId="urn:microsoft.com/office/officeart/2005/8/layout/chevron2"/>
    <dgm:cxn modelId="{0F30E8C3-A1A9-43ED-B2AC-4F91E98314AD}" type="presOf" srcId="{EB5662D9-2617-4D71-8A10-5E7738F8BC5D}" destId="{132225EA-CC92-4E95-8410-63A0217BF7C7}" srcOrd="0" destOrd="0" presId="urn:microsoft.com/office/officeart/2005/8/layout/chevron2"/>
    <dgm:cxn modelId="{07D0DDAD-DAE0-43A2-83E8-7B525AC001BC}" type="presOf" srcId="{6AED5543-70C7-473A-A843-E49B3C36C159}" destId="{8DD69010-00BC-4A11-8A1B-D31C4ED7E5F2}" srcOrd="0" destOrd="0" presId="urn:microsoft.com/office/officeart/2005/8/layout/chevron2"/>
    <dgm:cxn modelId="{40A35AD6-24C0-4CFE-BFAF-3E10E683D04C}" srcId="{EB5662D9-2617-4D71-8A10-5E7738F8BC5D}" destId="{68F44291-8FC3-46E6-B14F-68E9117E96D5}" srcOrd="1" destOrd="0" parTransId="{F4AEBE76-9CAC-446F-BCAD-F5F51D74AF23}" sibTransId="{524FA1D0-F537-4F6B-B54D-DCEBFE62ADF3}"/>
    <dgm:cxn modelId="{3A05BA12-7EA1-4A89-862A-6BA387E8E295}" srcId="{4499487B-7FF8-4B0A-80B2-4FCEDE0F81A0}" destId="{6AED5543-70C7-473A-A843-E49B3C36C159}" srcOrd="0" destOrd="0" parTransId="{42D429BA-DAB9-4D1C-8E37-F6A84F07A0F1}" sibTransId="{A2B7845B-5833-4D9C-9AD1-747F70F3F8D7}"/>
    <dgm:cxn modelId="{EB9A1187-BD27-4F67-9A45-3E4C84EFEE41}" srcId="{543B5A41-39D5-485F-A344-9086B8257D1B}" destId="{294C4334-05B0-44BA-A9A1-0371456FA790}" srcOrd="0" destOrd="0" parTransId="{BDBFE1F4-FE2A-47CF-8145-B23961E3DFFC}" sibTransId="{8E4C7F43-F64B-47AC-A0E2-4984E575E6F2}"/>
    <dgm:cxn modelId="{A53E3AE5-915C-46AE-9CAE-392DA27DEE4A}" type="presOf" srcId="{543B5A41-39D5-485F-A344-9086B8257D1B}" destId="{673CC693-9816-416E-928A-005823DCAC5F}" srcOrd="0" destOrd="0" presId="urn:microsoft.com/office/officeart/2005/8/layout/chevron2"/>
    <dgm:cxn modelId="{051CEF7C-B847-426C-8745-A36389918D61}" srcId="{EB5662D9-2617-4D71-8A10-5E7738F8BC5D}" destId="{543B5A41-39D5-485F-A344-9086B8257D1B}" srcOrd="3" destOrd="0" parTransId="{43912D70-1E4B-4824-B9C5-E1561D697096}" sibTransId="{ACD8588D-9B9F-41C6-8641-19E162549379}"/>
    <dgm:cxn modelId="{2F61EB36-E5CD-4EF8-A47F-6E207B82BA54}" type="presOf" srcId="{CF018418-D920-46CD-9CBB-E0EB6F24C7B0}" destId="{67A8B2D6-CB6A-48A8-A21A-885C327C896A}" srcOrd="0" destOrd="0" presId="urn:microsoft.com/office/officeart/2005/8/layout/chevron2"/>
    <dgm:cxn modelId="{54989E95-6828-454F-9F9D-AE9B052B2BB7}" srcId="{EB5662D9-2617-4D71-8A10-5E7738F8BC5D}" destId="{8502BBDF-2A81-4F19-A419-7D2DADF23B61}" srcOrd="0" destOrd="0" parTransId="{B8DE5FF9-23BD-4AD5-948B-17F43043B3A1}" sibTransId="{2FE69D60-54BA-4D35-8239-8F40BE4A2F0C}"/>
    <dgm:cxn modelId="{E323A84B-8E59-458E-B05A-3516F0550244}" type="presParOf" srcId="{132225EA-CC92-4E95-8410-63A0217BF7C7}" destId="{2523C98A-FF1D-4EAD-B8BA-59F3AF1529D0}" srcOrd="0" destOrd="0" presId="urn:microsoft.com/office/officeart/2005/8/layout/chevron2"/>
    <dgm:cxn modelId="{E684088F-3E05-4933-A4D1-7337B327D1D2}" type="presParOf" srcId="{2523C98A-FF1D-4EAD-B8BA-59F3AF1529D0}" destId="{1AEB556E-FFB8-4E47-988B-BA665516E354}" srcOrd="0" destOrd="0" presId="urn:microsoft.com/office/officeart/2005/8/layout/chevron2"/>
    <dgm:cxn modelId="{84815FF6-D79F-4445-A63C-6B9E1931BA75}" type="presParOf" srcId="{2523C98A-FF1D-4EAD-B8BA-59F3AF1529D0}" destId="{B29FC276-650E-44D6-B260-32BFED7D009E}" srcOrd="1" destOrd="0" presId="urn:microsoft.com/office/officeart/2005/8/layout/chevron2"/>
    <dgm:cxn modelId="{EE0BBCE4-00BA-4286-8A63-D03016020D39}" type="presParOf" srcId="{132225EA-CC92-4E95-8410-63A0217BF7C7}" destId="{DD5E3A04-F420-4A59-8E44-2529707F22E6}" srcOrd="1" destOrd="0" presId="urn:microsoft.com/office/officeart/2005/8/layout/chevron2"/>
    <dgm:cxn modelId="{69992174-7C06-4F54-886F-8702D41FFC19}" type="presParOf" srcId="{132225EA-CC92-4E95-8410-63A0217BF7C7}" destId="{CCBF142A-AC12-42C8-8CB4-D4EC0F627ABE}" srcOrd="2" destOrd="0" presId="urn:microsoft.com/office/officeart/2005/8/layout/chevron2"/>
    <dgm:cxn modelId="{5DE1AFBE-9396-43E9-B3A3-817CA727FCE0}" type="presParOf" srcId="{CCBF142A-AC12-42C8-8CB4-D4EC0F627ABE}" destId="{CA9547B1-2BFA-418C-B5B1-EF3E15D8A168}" srcOrd="0" destOrd="0" presId="urn:microsoft.com/office/officeart/2005/8/layout/chevron2"/>
    <dgm:cxn modelId="{3ADC73CA-4F25-4A18-9CE8-D20A41DC6B57}" type="presParOf" srcId="{CCBF142A-AC12-42C8-8CB4-D4EC0F627ABE}" destId="{67A8B2D6-CB6A-48A8-A21A-885C327C896A}" srcOrd="1" destOrd="0" presId="urn:microsoft.com/office/officeart/2005/8/layout/chevron2"/>
    <dgm:cxn modelId="{C6E1F14C-9AC7-4B9A-BE69-448217C718B7}" type="presParOf" srcId="{132225EA-CC92-4E95-8410-63A0217BF7C7}" destId="{20C50BB2-AFF9-42F0-97D0-21D778BB5365}" srcOrd="3" destOrd="0" presId="urn:microsoft.com/office/officeart/2005/8/layout/chevron2"/>
    <dgm:cxn modelId="{D5A343D3-584E-496A-8136-D6088CB71260}" type="presParOf" srcId="{132225EA-CC92-4E95-8410-63A0217BF7C7}" destId="{411BF9E5-EDFC-4C95-A1AF-7FD013A763C4}" srcOrd="4" destOrd="0" presId="urn:microsoft.com/office/officeart/2005/8/layout/chevron2"/>
    <dgm:cxn modelId="{BDF00AB6-BBEF-4EC2-8AD0-7365431A8CF0}" type="presParOf" srcId="{411BF9E5-EDFC-4C95-A1AF-7FD013A763C4}" destId="{57A55230-0912-45AB-A826-978A5AECB6EA}" srcOrd="0" destOrd="0" presId="urn:microsoft.com/office/officeart/2005/8/layout/chevron2"/>
    <dgm:cxn modelId="{17BC133E-F24B-4E84-8A04-C0718472A710}" type="presParOf" srcId="{411BF9E5-EDFC-4C95-A1AF-7FD013A763C4}" destId="{8DD69010-00BC-4A11-8A1B-D31C4ED7E5F2}" srcOrd="1" destOrd="0" presId="urn:microsoft.com/office/officeart/2005/8/layout/chevron2"/>
    <dgm:cxn modelId="{6E27D5BE-0B7D-4927-B5EE-601C82A366ED}" type="presParOf" srcId="{132225EA-CC92-4E95-8410-63A0217BF7C7}" destId="{AA9782B5-2CD4-4FC2-BDCD-5F69F8871C78}" srcOrd="5" destOrd="0" presId="urn:microsoft.com/office/officeart/2005/8/layout/chevron2"/>
    <dgm:cxn modelId="{94D5D38E-2AE4-4A9E-966E-B35ED064B0A1}" type="presParOf" srcId="{132225EA-CC92-4E95-8410-63A0217BF7C7}" destId="{138155D8-B2CA-4042-9F4B-15059B9F6950}" srcOrd="6" destOrd="0" presId="urn:microsoft.com/office/officeart/2005/8/layout/chevron2"/>
    <dgm:cxn modelId="{E47F3978-CCD0-46FB-84DC-7E36FE9329BC}" type="presParOf" srcId="{138155D8-B2CA-4042-9F4B-15059B9F6950}" destId="{673CC693-9816-416E-928A-005823DCAC5F}" srcOrd="0" destOrd="0" presId="urn:microsoft.com/office/officeart/2005/8/layout/chevron2"/>
    <dgm:cxn modelId="{09245C21-E31C-4FF4-815C-A4F4C5914391}" type="presParOf" srcId="{138155D8-B2CA-4042-9F4B-15059B9F6950}" destId="{C2EF7E77-7507-4A48-B76E-D08B610324F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B556E-FFB8-4E47-988B-BA665516E354}">
      <dsp:nvSpPr>
        <dsp:cNvPr id="0" name=""/>
        <dsp:cNvSpPr/>
      </dsp:nvSpPr>
      <dsp:spPr>
        <a:xfrm rot="5400000">
          <a:off x="-182637" y="182934"/>
          <a:ext cx="1217585" cy="852309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1788.</a:t>
          </a:r>
          <a:endParaRPr lang="hr-HR" sz="1700" kern="1200" dirty="0"/>
        </a:p>
      </dsp:txBody>
      <dsp:txXfrm rot="-5400000">
        <a:off x="2" y="426451"/>
        <a:ext cx="852309" cy="365276"/>
      </dsp:txXfrm>
    </dsp:sp>
    <dsp:sp modelId="{B29FC276-650E-44D6-B260-32BFED7D009E}">
      <dsp:nvSpPr>
        <dsp:cNvPr id="0" name=""/>
        <dsp:cNvSpPr/>
      </dsp:nvSpPr>
      <dsp:spPr>
        <a:xfrm rot="5400000">
          <a:off x="4145239" y="-3292633"/>
          <a:ext cx="791430" cy="7377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300" kern="1200" dirty="0" smtClean="0"/>
            <a:t>Osnivanje kažnjeničke kolonije</a:t>
          </a:r>
          <a:endParaRPr lang="hr-HR" sz="3300" kern="1200" dirty="0"/>
        </a:p>
      </dsp:txBody>
      <dsp:txXfrm rot="-5400000">
        <a:off x="852309" y="38931"/>
        <a:ext cx="7338656" cy="714162"/>
      </dsp:txXfrm>
    </dsp:sp>
    <dsp:sp modelId="{CA9547B1-2BFA-418C-B5B1-EF3E15D8A168}">
      <dsp:nvSpPr>
        <dsp:cNvPr id="0" name=""/>
        <dsp:cNvSpPr/>
      </dsp:nvSpPr>
      <dsp:spPr>
        <a:xfrm rot="5400000">
          <a:off x="-182637" y="1253260"/>
          <a:ext cx="1217585" cy="852309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90421"/>
                <a:satOff val="1725"/>
                <a:lumOff val="76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0421"/>
                <a:satOff val="1725"/>
                <a:lumOff val="76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0421"/>
                <a:satOff val="1725"/>
                <a:lumOff val="76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19.st.</a:t>
          </a:r>
          <a:endParaRPr lang="hr-HR" sz="1700" kern="1200" dirty="0"/>
        </a:p>
      </dsp:txBody>
      <dsp:txXfrm rot="-5400000">
        <a:off x="2" y="1496777"/>
        <a:ext cx="852309" cy="365276"/>
      </dsp:txXfrm>
    </dsp:sp>
    <dsp:sp modelId="{67A8B2D6-CB6A-48A8-A21A-885C327C896A}">
      <dsp:nvSpPr>
        <dsp:cNvPr id="0" name=""/>
        <dsp:cNvSpPr/>
      </dsp:nvSpPr>
      <dsp:spPr>
        <a:xfrm rot="5400000">
          <a:off x="4145239" y="-2222307"/>
          <a:ext cx="791430" cy="7377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90421"/>
              <a:satOff val="1725"/>
              <a:lumOff val="76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300" kern="1200" dirty="0" smtClean="0"/>
            <a:t>Zlatna groznica, novo doseljavanje</a:t>
          </a:r>
          <a:endParaRPr lang="hr-HR" sz="3300" kern="1200" dirty="0"/>
        </a:p>
      </dsp:txBody>
      <dsp:txXfrm rot="-5400000">
        <a:off x="852309" y="1109257"/>
        <a:ext cx="7338656" cy="714162"/>
      </dsp:txXfrm>
    </dsp:sp>
    <dsp:sp modelId="{57A55230-0912-45AB-A826-978A5AECB6EA}">
      <dsp:nvSpPr>
        <dsp:cNvPr id="0" name=""/>
        <dsp:cNvSpPr/>
      </dsp:nvSpPr>
      <dsp:spPr>
        <a:xfrm rot="5400000">
          <a:off x="-182637" y="2323585"/>
          <a:ext cx="1217585" cy="852309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80842"/>
                <a:satOff val="3450"/>
                <a:lumOff val="152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80842"/>
                <a:satOff val="3450"/>
                <a:lumOff val="152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80842"/>
                <a:satOff val="3450"/>
                <a:lumOff val="152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1.svj . rat</a:t>
          </a:r>
          <a:endParaRPr lang="hr-HR" sz="1700" kern="1200" dirty="0"/>
        </a:p>
      </dsp:txBody>
      <dsp:txXfrm rot="-5400000">
        <a:off x="2" y="2567102"/>
        <a:ext cx="852309" cy="365276"/>
      </dsp:txXfrm>
    </dsp:sp>
    <dsp:sp modelId="{8DD69010-00BC-4A11-8A1B-D31C4ED7E5F2}">
      <dsp:nvSpPr>
        <dsp:cNvPr id="0" name=""/>
        <dsp:cNvSpPr/>
      </dsp:nvSpPr>
      <dsp:spPr>
        <a:xfrm rot="5400000">
          <a:off x="4145239" y="-1151981"/>
          <a:ext cx="791430" cy="7377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80842"/>
              <a:satOff val="3450"/>
              <a:lumOff val="1523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300" kern="1200" dirty="0" smtClean="0"/>
            <a:t>Doseljenici iz srednje i sjeverne Europe</a:t>
          </a:r>
          <a:endParaRPr lang="hr-HR" sz="3300" kern="1200" dirty="0"/>
        </a:p>
      </dsp:txBody>
      <dsp:txXfrm rot="-5400000">
        <a:off x="852309" y="2179583"/>
        <a:ext cx="7338656" cy="714162"/>
      </dsp:txXfrm>
    </dsp:sp>
    <dsp:sp modelId="{673CC693-9816-416E-928A-005823DCAC5F}">
      <dsp:nvSpPr>
        <dsp:cNvPr id="0" name=""/>
        <dsp:cNvSpPr/>
      </dsp:nvSpPr>
      <dsp:spPr>
        <a:xfrm rot="5400000">
          <a:off x="-182637" y="3393911"/>
          <a:ext cx="1217585" cy="852309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71263"/>
                <a:satOff val="5175"/>
                <a:lumOff val="228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1263"/>
                <a:satOff val="5175"/>
                <a:lumOff val="228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1263"/>
                <a:satOff val="5175"/>
                <a:lumOff val="228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2.svj. rat</a:t>
          </a:r>
          <a:endParaRPr lang="hr-HR" sz="1700" kern="1200" dirty="0"/>
        </a:p>
      </dsp:txBody>
      <dsp:txXfrm rot="-5400000">
        <a:off x="2" y="3637428"/>
        <a:ext cx="852309" cy="365276"/>
      </dsp:txXfrm>
    </dsp:sp>
    <dsp:sp modelId="{C2EF7E77-7507-4A48-B76E-D08B610324FE}">
      <dsp:nvSpPr>
        <dsp:cNvPr id="0" name=""/>
        <dsp:cNvSpPr/>
      </dsp:nvSpPr>
      <dsp:spPr>
        <a:xfrm rot="5400000">
          <a:off x="4145239" y="-81656"/>
          <a:ext cx="791430" cy="7377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3300" kern="1200" dirty="0" smtClean="0"/>
            <a:t>Doseljenici iz sredozemnih zemalja</a:t>
          </a:r>
          <a:endParaRPr lang="hr-HR" sz="3300" kern="1200" dirty="0"/>
        </a:p>
      </dsp:txBody>
      <dsp:txXfrm rot="-5400000">
        <a:off x="852309" y="3249908"/>
        <a:ext cx="7338656" cy="714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DC96-D4D8-4C94-B5BB-56C42107D844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58A07-BFB2-40F9-8E87-EFECF60BA2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252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http://hr.wikipedia.org/wiki/Zastava_Australije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http://www.flagsaustralia.com.au/NationalFlag.html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https://www.youtube.com/watch?v=XfR9iY5y94s Land Down Under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ABDD8B-F9B1-44BE-97AE-D75469866A72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08170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http://www.zemljopis.com/gospodarstvo_i_promet_australije.html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http://www.croatia.embassy.gov.au/zgrbcroatian/Gospodarstv2.html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F1B01DA-ACB9-4046-875B-AC125BE7A41B}" type="slidenum">
              <a:rPr lang="hr-HR" altLang="sr-Latn-RS"/>
              <a:pPr/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12929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http://www.dfat.gov.au/geo/australia/index.html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4719BF9-CF9E-415C-BDA5-0E582732D76F}" type="slidenum">
              <a:rPr lang="hr-HR" altLang="sr-Latn-RS"/>
              <a:pPr/>
              <a:t>17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28740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</a:t>
            </a:r>
            <a:r>
              <a:rPr lang="hr-HR" altLang="sr-Latn-RS" b="1" smtClean="0"/>
              <a:t>radom u parovima</a:t>
            </a:r>
            <a:r>
              <a:rPr lang="hr-HR" altLang="sr-Latn-RS" smtClean="0"/>
              <a:t> pomoću </a:t>
            </a:r>
            <a:r>
              <a:rPr lang="hr-HR" altLang="sr-Latn-RS" b="1" smtClean="0"/>
              <a:t>teksta iz udžbenika</a:t>
            </a:r>
            <a:r>
              <a:rPr lang="hr-HR" altLang="sr-Latn-RS" smtClean="0"/>
              <a:t> odgovoriti na</a:t>
            </a:r>
            <a:r>
              <a:rPr lang="hr-HR" altLang="sr-Latn-RS" b="1" smtClean="0"/>
              <a:t> pitanja</a:t>
            </a:r>
            <a:r>
              <a:rPr lang="hr-HR" altLang="sr-Latn-RS" smtClean="0"/>
              <a:t> (pitanja se nalaze u rubrici </a:t>
            </a:r>
            <a:r>
              <a:rPr lang="hr-HR" altLang="sr-Latn-RS" i="1" smtClean="0"/>
              <a:t>Zadatci za provjeru ishoda učenja</a:t>
            </a:r>
            <a:r>
              <a:rPr lang="hr-HR" altLang="sr-Latn-RS" smtClean="0"/>
              <a:t>;  pitanja umnožiti i podijeliti parovima učenika)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9685F0-DEF9-4434-9210-0BC7F3EDED36}" type="slidenum">
              <a:rPr lang="hr-HR" altLang="sr-Latn-RS"/>
              <a:pPr/>
              <a:t>18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715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Aboridžini: https://www.youtube.com/watch?v=6U5GBUDmY9o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http://e-kako.geek.hr/kultura/obicaji/kako-danas-zive-aboridzini/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http://www.sadaovdje.com/portal/razno/aboridzini_1/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AEA0BF-3997-49ED-B52C-19419A9A17F9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1553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Ukratko opišite tijek naseljavanja Australije.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http://www.zemljopis.com/povijest_australije.html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http://www.skole.hr/veliki-odmor/sirom-svijeta?news_id=3512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1C5357-7B33-4AD8-9191-4EF01184A7D4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712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Kojeg podrijetla je danas većina Australaca?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http://www.zemljopis.com/stanovnistvo_australije.html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08D8003-E727-49AF-931E-090ED72F9C46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0582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Izračunajte prosječnu gustoću naseljenosti Australije.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Zašto je Australija rijetko naseljeni kontinent?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http://www.geografija.hr/atlas/australija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http://www.geografija.hr/clanci/707/hrvati-u-australiji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ADAD324-185C-4979-8141-DAF87A8C4CE0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8785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Pomoću tematske karte iz udžbenika (str. 180.) koja prikazuje gustoću naseljenosti Australije navedite koji su prostori rijetko, a koji gusto naseljeni.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511530A-C6AE-4734-B115-3782CF89AFDC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18408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Obrazložite utjecaj prirodne osnove na neravnomjeran raspored stanovništva Australije.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CE9FD94-CE08-43FB-835E-8620B3E8A866}" type="slidenum">
              <a:rPr lang="hr-HR" altLang="sr-Latn-RS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10259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Nabrojite i pokažite na geografskoj karti 5 najvećih australskih gradova.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http://www.cityofsydney.nsw.gov.au/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801FD37-38BB-4101-BFC1-4EBDC9D6E39C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87781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-ovčarstvo (</a:t>
            </a:r>
            <a:r>
              <a:rPr lang="hr-HR" altLang="sr-Latn-RS" i="1" smtClean="0"/>
              <a:t>merino ovce</a:t>
            </a:r>
            <a:r>
              <a:rPr lang="hr-HR" altLang="sr-Latn-RS" smtClean="0"/>
              <a:t>) i izvoz vune – temelj gospodarskog uspona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</a:t>
            </a:r>
            <a:r>
              <a:rPr lang="hr-HR" altLang="sr-Latn-RS" b="1" smtClean="0"/>
              <a:t>napredna poljoprivreda</a:t>
            </a:r>
            <a:r>
              <a:rPr lang="hr-HR" altLang="sr-Latn-RS" smtClean="0"/>
              <a:t> - obrađeno 6% površine; zaposleno 4% stanovništva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-izvoz: pšenica, govedina, mlijeko,pamuk, duhan, šećerna trska, grožđe, vino, voće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</a:t>
            </a:r>
            <a:r>
              <a:rPr lang="hr-HR" altLang="sr-Latn-RS" b="1" smtClean="0"/>
              <a:t>bogatstvo rudama</a:t>
            </a:r>
            <a:r>
              <a:rPr lang="hr-HR" altLang="sr-Latn-RS" smtClean="0"/>
              <a:t> (zlato, srebro, dijamanti, boksit, uran, željezo,…) i </a:t>
            </a:r>
            <a:r>
              <a:rPr lang="hr-HR" altLang="sr-Latn-RS" b="1" smtClean="0"/>
              <a:t>ugljenom</a:t>
            </a: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b="1" smtClean="0"/>
              <a:t>-razvijena industrija</a:t>
            </a: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b="1" smtClean="0"/>
              <a:t>-najvažnije su tercijarne djelatnosti  - </a:t>
            </a:r>
            <a:r>
              <a:rPr lang="hr-HR" altLang="sr-Latn-RS" smtClean="0"/>
              <a:t>turizam, promet, usluge,</a:t>
            </a:r>
            <a:r>
              <a:rPr lang="hr-HR" altLang="sr-Latn-RS" b="1" smtClean="0"/>
              <a:t> …</a:t>
            </a:r>
            <a:r>
              <a:rPr lang="hr-HR" altLang="sr-Latn-RS" smtClean="0"/>
              <a:t>(75% zaposlenih)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-Australija je visokorazvijena zemlja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http://us.icebreaker.com/en/why-icebreaker-merino/what-is-icebreaker-merino.html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BE21525-D403-456E-B467-3F1BDED07998}" type="slidenum">
              <a:rPr lang="hr-HR" altLang="sr-Latn-RS"/>
              <a:pPr/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8453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616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890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042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2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208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918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878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74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820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774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760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E368B-3E63-4758-8A16-CA612172278E}" type="datetimeFigureOut">
              <a:rPr lang="hr-HR" smtClean="0"/>
              <a:t>27.5.2021.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13C30-E71A-4A55-9FAB-55B952641397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taJh7bubFgc&amp;t=133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Stanovništvo i gospodarstvo Australije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AUSTRALIJA I OCEANIJA TE POLARNI KRAJEVI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1143001"/>
            <a:ext cx="6143625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1071564"/>
            <a:ext cx="61944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596314" y="2928939"/>
            <a:ext cx="1857375" cy="1571625"/>
          </a:xfrm>
          <a:prstGeom prst="roundRect">
            <a:avLst/>
          </a:prstGeom>
          <a:solidFill>
            <a:srgbClr val="0AD0A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Razlike u naseljenosti uvjetovane klimatskim razlikama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2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Svjetlana\Documents\školska knjiga\ppt\6\australi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4" y="1643063"/>
            <a:ext cx="635793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701040" y="853281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Gradovi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637032" y="1720787"/>
            <a:ext cx="8229600" cy="421481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dirty="0"/>
              <a:t>Oko 86 % stanovništva živi u gradovima</a:t>
            </a:r>
            <a:endParaRPr lang="hr-HR" altLang="sr-Latn-RS" dirty="0" smtClean="0"/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Canberra-glavni grad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Sidney</a:t>
            </a:r>
            <a:endParaRPr lang="hr-HR" altLang="sr-Latn-RS" dirty="0" smtClean="0"/>
          </a:p>
          <a:p>
            <a:pPr>
              <a:lnSpc>
                <a:spcPct val="150000"/>
              </a:lnSpc>
            </a:pPr>
            <a:r>
              <a:rPr lang="hr-HR" altLang="sr-Latn-RS" dirty="0" err="1" smtClean="0"/>
              <a:t>Brisbane</a:t>
            </a:r>
            <a:endParaRPr lang="hr-HR" altLang="sr-Latn-RS" dirty="0" smtClean="0"/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Melbourne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Perth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Adelaide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415" y="0"/>
            <a:ext cx="5558597" cy="370428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901" y="36746"/>
            <a:ext cx="5665105" cy="33680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486" y="-10086"/>
            <a:ext cx="5378880" cy="35764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535" y="-59963"/>
            <a:ext cx="6136210" cy="34516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126" y="-91110"/>
            <a:ext cx="6233327" cy="35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0184" y="1096645"/>
            <a:ext cx="10515600" cy="1325563"/>
          </a:xfrm>
        </p:spPr>
        <p:txBody>
          <a:bodyPr/>
          <a:lstStyle/>
          <a:p>
            <a:r>
              <a:rPr lang="hr-HR" dirty="0"/>
              <a:t>Osnova razvoja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Prometno povezivanje jedna je od glavnih poteškoća </a:t>
            </a:r>
            <a:r>
              <a:rPr lang="pl-PL" b="1" dirty="0" smtClean="0"/>
              <a:t>Australije</a:t>
            </a:r>
          </a:p>
          <a:p>
            <a:r>
              <a:rPr lang="hr-HR" dirty="0"/>
              <a:t> važan </a:t>
            </a:r>
            <a:r>
              <a:rPr lang="hr-HR" b="1" dirty="0"/>
              <a:t>zračni </a:t>
            </a:r>
            <a:r>
              <a:rPr lang="hr-HR" b="1" dirty="0" smtClean="0"/>
              <a:t>promet</a:t>
            </a: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760" y="2489708"/>
            <a:ext cx="5550208" cy="368725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257544" y="61634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Zračni promet se koristi za povezivanje udaljenih krajeva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" y="3087465"/>
            <a:ext cx="3232320" cy="2424240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1071945" y="5643442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effectLst/>
                <a:latin typeface="Nunito"/>
              </a:rPr>
              <a:t>„cestovni vlakovi”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72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54140" y="928689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Gospodarstvo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481389"/>
            <a:ext cx="5214938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310" y="1968819"/>
            <a:ext cx="8401050" cy="4643437"/>
          </a:xfrm>
        </p:spPr>
        <p:txBody>
          <a:bodyPr/>
          <a:lstStyle/>
          <a:p>
            <a:r>
              <a:rPr lang="hr-HR" altLang="sr-Latn-RS" dirty="0" smtClean="0"/>
              <a:t>ovčarstvo (</a:t>
            </a:r>
            <a:r>
              <a:rPr lang="hr-HR" altLang="sr-Latn-RS" i="1" dirty="0" smtClean="0"/>
              <a:t>merino ovce</a:t>
            </a:r>
            <a:r>
              <a:rPr lang="hr-HR" altLang="sr-Latn-RS" dirty="0" smtClean="0"/>
              <a:t>) i izvoz vune – temelj gospodarskog uspona</a:t>
            </a:r>
          </a:p>
          <a:p>
            <a:r>
              <a:rPr lang="hr-HR" altLang="sr-Latn-RS" dirty="0" smtClean="0"/>
              <a:t>napredna poljoprivreda - obrađeno 6% površine; </a:t>
            </a:r>
            <a:br>
              <a:rPr lang="hr-HR" altLang="sr-Latn-RS" dirty="0" smtClean="0"/>
            </a:br>
            <a:r>
              <a:rPr lang="hr-HR" altLang="sr-Latn-RS" dirty="0" smtClean="0"/>
              <a:t>zaposleno </a:t>
            </a:r>
            <a:r>
              <a:rPr lang="hr-HR" altLang="sr-Latn-RS" dirty="0" smtClean="0"/>
              <a:t>4</a:t>
            </a:r>
            <a:r>
              <a:rPr lang="hr-HR" altLang="sr-Latn-RS" dirty="0" smtClean="0"/>
              <a:t>% stanovništva </a:t>
            </a:r>
          </a:p>
          <a:p>
            <a:endParaRPr lang="hr-HR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05" y="109728"/>
            <a:ext cx="9292590" cy="5996624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4047342" y="6226073"/>
            <a:ext cx="373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Uzgoj žitarica uz natapanje u Australiji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46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65314"/>
            <a:ext cx="8229600" cy="4572000"/>
          </a:xfrm>
        </p:spPr>
        <p:txBody>
          <a:bodyPr/>
          <a:lstStyle/>
          <a:p>
            <a:r>
              <a:rPr lang="hr-HR" altLang="sr-Latn-RS" dirty="0" smtClean="0"/>
              <a:t>izvoz: pšenica, govedina, </a:t>
            </a:r>
            <a:r>
              <a:rPr lang="hr-HR" altLang="sr-Latn-RS" dirty="0" err="1" smtClean="0"/>
              <a:t>mlijeko,pamuk</a:t>
            </a:r>
            <a:r>
              <a:rPr lang="hr-HR" altLang="sr-Latn-RS" dirty="0" smtClean="0"/>
              <a:t>, duhan, šećerna trska, grožđe, vino, voće</a:t>
            </a:r>
          </a:p>
          <a:p>
            <a:endParaRPr lang="hr-HR" altLang="sr-Latn-RS" dirty="0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6"/>
          <a:stretch>
            <a:fillRect/>
          </a:stretch>
        </p:blipFill>
        <p:spPr bwMode="auto">
          <a:xfrm>
            <a:off x="1679448" y="2195703"/>
            <a:ext cx="91440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197" y="2466403"/>
            <a:ext cx="7688631" cy="39980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344" y="2466403"/>
            <a:ext cx="5925312" cy="3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34" y="1201865"/>
            <a:ext cx="4500563" cy="4572000"/>
          </a:xfrm>
        </p:spPr>
        <p:txBody>
          <a:bodyPr/>
          <a:lstStyle/>
          <a:p>
            <a:r>
              <a:rPr lang="hr-HR" altLang="sr-Latn-RS" b="1" dirty="0" smtClean="0"/>
              <a:t>bogatstvo rudama</a:t>
            </a:r>
            <a:r>
              <a:rPr lang="hr-HR" altLang="sr-Latn-RS" dirty="0" smtClean="0"/>
              <a:t> (zlato, srebro, dijamanti, boksit, uran, željezo,…) i </a:t>
            </a:r>
            <a:r>
              <a:rPr lang="hr-HR" altLang="sr-Latn-RS" b="1" dirty="0" smtClean="0"/>
              <a:t>ugljenom</a:t>
            </a:r>
            <a:endParaRPr lang="hr-HR" altLang="sr-Latn-RS" dirty="0" smtClean="0"/>
          </a:p>
          <a:p>
            <a:r>
              <a:rPr lang="hr-HR" altLang="sr-Latn-RS" b="1" dirty="0" smtClean="0"/>
              <a:t>razvijena industrija</a:t>
            </a:r>
          </a:p>
          <a:p>
            <a:endParaRPr lang="hr-HR" altLang="sr-Latn-RS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36" y="3263908"/>
            <a:ext cx="2874264" cy="334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892" y="1534402"/>
            <a:ext cx="6506908" cy="409731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614627" y="5773865"/>
            <a:ext cx="3882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Rudnik zlata u Zapadnoj Australiji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908" y="1832833"/>
            <a:ext cx="6214875" cy="4133876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466591" y="5994607"/>
            <a:ext cx="4818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Rudnik željezne rude u Zapadnoj Australiji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67715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1040" y="1069213"/>
            <a:ext cx="10515600" cy="1325563"/>
          </a:xfrm>
        </p:spPr>
        <p:txBody>
          <a:bodyPr/>
          <a:lstStyle/>
          <a:p>
            <a:r>
              <a:rPr lang="pl-PL" b="1" dirty="0"/>
              <a:t>Naftna industrija je jako razvijena</a:t>
            </a:r>
            <a:br>
              <a:rPr lang="pl-PL" b="1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040" y="1834769"/>
            <a:ext cx="5434608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858341" y="6283199"/>
            <a:ext cx="5100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Najznačajnija naftna i plinska polja Australije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392" y="2585656"/>
            <a:ext cx="5248656" cy="295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6" y="1000126"/>
            <a:ext cx="9388475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4439"/>
            <a:ext cx="8229600" cy="4911725"/>
          </a:xfrm>
        </p:spPr>
        <p:txBody>
          <a:bodyPr/>
          <a:lstStyle/>
          <a:p>
            <a:r>
              <a:rPr lang="hr-HR" altLang="sr-Latn-RS" b="1" dirty="0" smtClean="0">
                <a:solidFill>
                  <a:schemeClr val="bg1"/>
                </a:solidFill>
              </a:rPr>
              <a:t>najvažnije su tercijarne djelatnosti  - </a:t>
            </a:r>
            <a:r>
              <a:rPr lang="hr-HR" altLang="sr-Latn-RS" dirty="0" smtClean="0">
                <a:solidFill>
                  <a:schemeClr val="bg1"/>
                </a:solidFill>
              </a:rPr>
              <a:t>turizam, promet, usluge,</a:t>
            </a:r>
            <a:r>
              <a:rPr lang="hr-HR" altLang="sr-Latn-RS" b="1" dirty="0" smtClean="0">
                <a:solidFill>
                  <a:schemeClr val="bg1"/>
                </a:solidFill>
              </a:rPr>
              <a:t> …</a:t>
            </a:r>
            <a:r>
              <a:rPr lang="hr-HR" altLang="sr-Latn-RS" dirty="0" smtClean="0">
                <a:solidFill>
                  <a:schemeClr val="bg1"/>
                </a:solidFill>
              </a:rPr>
              <a:t>(75% </a:t>
            </a:r>
            <a:r>
              <a:rPr lang="hr-HR" altLang="sr-Latn-RS" dirty="0" smtClean="0">
                <a:solidFill>
                  <a:schemeClr val="bg1"/>
                </a:solidFill>
              </a:rPr>
              <a:t>zaposlenih</a:t>
            </a:r>
            <a:r>
              <a:rPr lang="pl-PL" dirty="0" smtClean="0"/>
              <a:t> </a:t>
            </a:r>
            <a:r>
              <a:rPr lang="pl-PL" dirty="0">
                <a:solidFill>
                  <a:schemeClr val="bg1"/>
                </a:solidFill>
              </a:rPr>
              <a:t>i 71 % prihoda).</a:t>
            </a:r>
            <a:r>
              <a:rPr lang="pl-PL" dirty="0"/>
              <a:t> </a:t>
            </a:r>
            <a:endParaRPr lang="hr-HR" altLang="sr-Latn-RS" dirty="0" smtClean="0">
              <a:solidFill>
                <a:schemeClr val="bg1"/>
              </a:solidFill>
            </a:endParaRPr>
          </a:p>
          <a:p>
            <a:r>
              <a:rPr lang="hr-HR" altLang="sr-Latn-RS" dirty="0" smtClean="0">
                <a:solidFill>
                  <a:schemeClr val="bg1"/>
                </a:solidFill>
              </a:rPr>
              <a:t>Australija je visokorazvijena zemlja</a:t>
            </a:r>
          </a:p>
          <a:p>
            <a:endParaRPr lang="hr-HR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12441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652588" y="1071563"/>
            <a:ext cx="8229600" cy="874712"/>
          </a:xfrm>
        </p:spPr>
        <p:txBody>
          <a:bodyPr/>
          <a:lstStyle/>
          <a:p>
            <a:pPr algn="l"/>
            <a:r>
              <a:rPr lang="hr-HR" altLang="sr-Latn-RS" dirty="0" smtClean="0"/>
              <a:t>Riješite zadatke u parovima.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28814"/>
            <a:ext cx="8229600" cy="4929187"/>
          </a:xfrm>
        </p:spPr>
        <p:txBody>
          <a:bodyPr rtlCol="0"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Tko su Aboridžini, po čemu su dobili ime i kako su dospjeli u Australiju?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Ukratko opišite tijek naseljavanja Australije.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Kojeg podrijetla je danas većina Australaca?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Izračunajte prosječnu gustoću naseljenosti Australije.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Zašto je Australija rijetko naseljeni kontinent?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Pomoću tematske karte iz </a:t>
            </a:r>
            <a:r>
              <a:rPr lang="hr-HR" dirty="0" smtClean="0"/>
              <a:t>udžbenika </a:t>
            </a:r>
            <a:r>
              <a:rPr lang="hr-HR" dirty="0" smtClean="0"/>
              <a:t>koja prikazuje gustoću naseljenosti Australije navedite koji su prostori rijetko, a koji gusto naseljeni.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Obrazložite utjecaj prirodne osnove na neravnomjeran raspored stanovništva Australije.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Nabrojite i pokažite na geografskoj karti 5 najvećih australskih gradova.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Kako se zove glavni grad Australije</a:t>
            </a:r>
            <a:r>
              <a:rPr lang="hr-HR" dirty="0" smtClean="0"/>
              <a:t>?_____________________________________________</a:t>
            </a:r>
            <a:endParaRPr lang="hr-HR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dirty="0"/>
              <a:t>Na čemu se temeljio gospodarski razvoj Australije nekad, a koje su djelatnosti najrazvijenije danas?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dirty="0"/>
              <a:t>Nabrojite nekoliko izvoznih proizvoda Australije.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hr-HR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81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97339" y="837406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Opišite australsku zastavu.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Zastava Australije odražava stoljetnu povezanost s Ujedinjenim Kraljevstvom.</a:t>
            </a:r>
            <a:r>
              <a:rPr lang="hr-HR" dirty="0"/>
              <a:t> </a:t>
            </a:r>
            <a:r>
              <a:rPr lang="hr-HR" b="1" dirty="0"/>
              <a:t>Australski savez</a:t>
            </a:r>
            <a:r>
              <a:rPr lang="hr-HR" dirty="0"/>
              <a:t> nastao je ujedinjenjem šest britanskih kolonija 1901. godine. </a:t>
            </a:r>
            <a:r>
              <a:rPr lang="hr-HR" b="1" dirty="0"/>
              <a:t>Neovisnost je ostvarila 1931. godine. </a:t>
            </a:r>
            <a:r>
              <a:rPr lang="hr-HR" dirty="0"/>
              <a:t>Šest saveznih država i dva teritorija (Sjeverni teritorij i Teritorij glavnoga grada</a:t>
            </a:r>
            <a:r>
              <a:rPr lang="hr-HR" dirty="0" smtClean="0"/>
              <a:t>).</a:t>
            </a:r>
            <a:endParaRPr lang="hr-HR" altLang="sr-Latn-RS" dirty="0" smtClean="0"/>
          </a:p>
        </p:txBody>
      </p:sp>
      <p:pic>
        <p:nvPicPr>
          <p:cNvPr id="6148" name="Picture 2" descr="C:\Users\Svjetlana\AppData\Local\Microsoft\Windows\Temporary Internet Files\Content.IE5\8OC5G8SY\MC900129125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50" y="3360059"/>
            <a:ext cx="4943929" cy="34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396" y="3455603"/>
            <a:ext cx="7821930" cy="314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589980" y="2043750"/>
            <a:ext cx="8229600" cy="3840163"/>
          </a:xfrm>
        </p:spPr>
        <p:txBody>
          <a:bodyPr/>
          <a:lstStyle/>
          <a:p>
            <a:r>
              <a:rPr lang="hr-HR" b="1" dirty="0" smtClean="0"/>
              <a:t>Aboridžini</a:t>
            </a:r>
            <a:r>
              <a:rPr lang="hr-HR" dirty="0" smtClean="0"/>
              <a:t>- </a:t>
            </a:r>
            <a:r>
              <a:rPr lang="hr-HR" dirty="0"/>
              <a:t>australski domorodci</a:t>
            </a:r>
            <a:endParaRPr lang="hr-HR" altLang="sr-Latn-RS" i="1" dirty="0" smtClean="0"/>
          </a:p>
          <a:p>
            <a:r>
              <a:rPr lang="hr-HR" altLang="sr-Latn-RS" i="1" dirty="0" smtClean="0"/>
              <a:t>engl</a:t>
            </a:r>
            <a:r>
              <a:rPr lang="hr-HR" altLang="sr-Latn-RS" i="1" dirty="0"/>
              <a:t>. </a:t>
            </a:r>
            <a:r>
              <a:rPr lang="hr-HR" altLang="sr-Latn-RS" dirty="0" err="1"/>
              <a:t>aborigin</a:t>
            </a:r>
            <a:r>
              <a:rPr lang="hr-HR" altLang="sr-Latn-RS" i="1" dirty="0"/>
              <a:t> – </a:t>
            </a:r>
            <a:r>
              <a:rPr lang="hr-HR" altLang="sr-Latn-RS" dirty="0"/>
              <a:t>domorodac</a:t>
            </a:r>
          </a:p>
          <a:p>
            <a:r>
              <a:rPr lang="hr-HR" altLang="sr-Latn-RS" dirty="0"/>
              <a:t>niža razina mora </a:t>
            </a:r>
            <a:r>
              <a:rPr lang="hr-HR" altLang="sr-Latn-RS" dirty="0">
                <a:sym typeface="Wingdings" panose="05000000000000000000" pitchFamily="2" charset="2"/>
              </a:rPr>
              <a:t> prijelaz preko Malezijskog otočja do Nove Gvineje</a:t>
            </a:r>
            <a:endParaRPr lang="hr-HR" altLang="sr-Latn-R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95" y="3708368"/>
            <a:ext cx="5357813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6" y="4214814"/>
            <a:ext cx="3459163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9016" y="1093508"/>
            <a:ext cx="10515600" cy="1325563"/>
          </a:xfrm>
        </p:spPr>
        <p:txBody>
          <a:bodyPr/>
          <a:lstStyle/>
          <a:p>
            <a:r>
              <a:rPr lang="hr-HR" dirty="0"/>
              <a:t>Naseljavanje Australije</a:t>
            </a:r>
            <a:br>
              <a:rPr lang="hr-HR" dirty="0"/>
            </a:b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708" y="0"/>
            <a:ext cx="4145280" cy="31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8434" y="64008"/>
            <a:ext cx="7252230" cy="43513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3" y="64008"/>
            <a:ext cx="4416427" cy="649773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791200" y="488489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Cathy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Freeman, jedna od najpoznatijih aboridžinskih Australki</a:t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 čemu je poznata? Istražite koju je zastavu pronijela, uz australsku?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26843" y="53952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  <a:hlinkClick r:id="rId4"/>
              </a:rPr>
              <a:t>Didžeridu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4"/>
              </a:rPr>
              <a:t>: Simbol borbe za aboridžinsku kulturu</a:t>
            </a: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0"/>
            <a:ext cx="3462786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26720" y="817553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Naseljavanje Australije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2143116"/>
          <a:ext cx="8229600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42912"/>
            <a:ext cx="8953500" cy="59721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374763"/>
            <a:ext cx="9457944" cy="630283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773680" y="6603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Povijesno mjesto </a:t>
            </a:r>
            <a:r>
              <a:rPr lang="hr-HR" dirty="0" err="1" smtClean="0"/>
              <a:t>Yalgoo</a:t>
            </a:r>
            <a:r>
              <a:rPr lang="hr-HR" dirty="0" smtClean="0"/>
              <a:t> u Zapadnoj Australiji gdje se nekada iskopavalo zlato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152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B556E-FFB8-4E47-988B-BA665516E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FC276-650E-44D6-B260-32BFED7D0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547B1-2BFA-418C-B5B1-EF3E15D8A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A8B2D6-CB6A-48A8-A21A-885C327C8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A55230-0912-45AB-A826-978A5AECB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D69010-00BC-4A11-8A1B-D31C4ED7E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3CC693-9816-416E-928A-005823DCA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EF7E77-7507-4A48-B76E-D08B61032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85749"/>
            <a:ext cx="10515600" cy="1325563"/>
          </a:xfrm>
        </p:spPr>
        <p:txBody>
          <a:bodyPr/>
          <a:lstStyle/>
          <a:p>
            <a:r>
              <a:rPr lang="hr-HR" dirty="0" smtClean="0"/>
              <a:t>Hrvatski iseljenici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133 000 Australaca izjasnilo se da ima hrvatsko podrijetlo, od kojih je 43 688 bilo rođeno u Hrvatskoj. Najviše ih ima u saveznim državama New </a:t>
            </a:r>
            <a:r>
              <a:rPr lang="hr-HR" sz="2400" dirty="0" err="1" smtClean="0"/>
              <a:t>South</a:t>
            </a:r>
            <a:r>
              <a:rPr lang="hr-HR" sz="2400" dirty="0" smtClean="0"/>
              <a:t> Walesu i Victoriji.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91" y="2622436"/>
            <a:ext cx="7062216" cy="345938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671842" y="6081818"/>
            <a:ext cx="4848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Crkva sv. Leopolda Mandića u Melbourneu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7359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72440" y="1005205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Sastav stanovništva</a:t>
            </a:r>
          </a:p>
        </p:txBody>
      </p:sp>
      <p:graphicFrame>
        <p:nvGraphicFramePr>
          <p:cNvPr id="10243" name="Content Placeholder 4"/>
          <p:cNvGraphicFramePr>
            <a:graphicFrameLocks noGrp="1"/>
          </p:cNvGraphicFramePr>
          <p:nvPr>
            <p:ph idx="1"/>
          </p:nvPr>
        </p:nvGraphicFramePr>
        <p:xfrm>
          <a:off x="1758950" y="2092326"/>
          <a:ext cx="8331200" cy="460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8327858" imgH="4602879" progId="Excel.Chart.8">
                  <p:embed/>
                </p:oleObj>
              </mc:Choice>
              <mc:Fallback>
                <p:oleObj r:id="rId4" imgW="8327858" imgH="4602879" progId="Excel.Chart.8">
                  <p:embed/>
                  <p:pic>
                    <p:nvPicPr>
                      <p:cNvPr id="10243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2092326"/>
                        <a:ext cx="8331200" cy="460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29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17576" y="986917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Neravnomjerna naseljenost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20939"/>
            <a:ext cx="8229600" cy="407987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hr-HR" altLang="sr-Latn-RS" sz="3000" dirty="0"/>
              <a:t>7,7 </a:t>
            </a:r>
            <a:r>
              <a:rPr lang="hr-HR" altLang="sr-Latn-RS" sz="3000" dirty="0" err="1"/>
              <a:t>mil</a:t>
            </a:r>
            <a:r>
              <a:rPr lang="hr-HR" altLang="sr-Latn-RS" sz="3000" dirty="0"/>
              <a:t> km</a:t>
            </a:r>
            <a:r>
              <a:rPr lang="hr-HR" altLang="sr-Latn-RS" sz="3000" dirty="0">
                <a:cs typeface="Tahoma" panose="020B0604030504040204" pitchFamily="34" charset="0"/>
              </a:rPr>
              <a:t>²</a:t>
            </a:r>
          </a:p>
          <a:p>
            <a:pPr>
              <a:lnSpc>
                <a:spcPct val="90000"/>
              </a:lnSpc>
            </a:pPr>
            <a:r>
              <a:rPr lang="hr-HR" altLang="sr-Latn-RS" sz="3000" dirty="0" smtClean="0">
                <a:cs typeface="Tahoma" panose="020B0604030504040204" pitchFamily="34" charset="0"/>
              </a:rPr>
              <a:t>26 </a:t>
            </a:r>
            <a:r>
              <a:rPr lang="hr-HR" altLang="sr-Latn-RS" sz="3000" dirty="0">
                <a:cs typeface="Tahoma" panose="020B0604030504040204" pitchFamily="34" charset="0"/>
              </a:rPr>
              <a:t>milijuna stanovnika</a:t>
            </a:r>
          </a:p>
          <a:p>
            <a:pPr>
              <a:lnSpc>
                <a:spcPct val="90000"/>
              </a:lnSpc>
            </a:pPr>
            <a:endParaRPr lang="hr-HR" altLang="sr-Latn-RS" sz="3000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sz="3000" dirty="0">
                <a:cs typeface="Tahoma" panose="020B0604030504040204" pitchFamily="34" charset="0"/>
              </a:rPr>
              <a:t>Gustoća naseljenosti</a:t>
            </a:r>
          </a:p>
          <a:p>
            <a:pPr>
              <a:lnSpc>
                <a:spcPct val="90000"/>
              </a:lnSpc>
            </a:pPr>
            <a:r>
              <a:rPr lang="hr-HR" altLang="sr-Latn-RS" sz="3000" dirty="0" smtClean="0">
                <a:cs typeface="Tahoma" panose="020B0604030504040204" pitchFamily="34" charset="0"/>
              </a:rPr>
              <a:t>3,4 </a:t>
            </a:r>
            <a:r>
              <a:rPr lang="hr-HR" altLang="sr-Latn-RS" sz="3000" dirty="0">
                <a:cs typeface="Tahoma" panose="020B0604030504040204" pitchFamily="34" charset="0"/>
              </a:rPr>
              <a:t>st./</a:t>
            </a:r>
            <a:r>
              <a:rPr lang="hr-HR" altLang="sr-Latn-RS" sz="3000" dirty="0"/>
              <a:t> km</a:t>
            </a:r>
            <a:r>
              <a:rPr lang="hr-HR" altLang="sr-Latn-RS" sz="3000" dirty="0">
                <a:cs typeface="Tahoma" panose="020B0604030504040204" pitchFamily="34" charset="0"/>
              </a:rPr>
              <a:t>²</a:t>
            </a:r>
          </a:p>
          <a:p>
            <a:pPr>
              <a:lnSpc>
                <a:spcPct val="90000"/>
              </a:lnSpc>
            </a:pPr>
            <a:endParaRPr lang="hr-HR" altLang="sr-Latn-RS" sz="3000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sz="3000" b="1" dirty="0">
                <a:cs typeface="Tahoma" panose="020B0604030504040204" pitchFamily="34" charset="0"/>
              </a:rPr>
              <a:t>Rijetka naseljenost </a:t>
            </a:r>
            <a:r>
              <a:rPr lang="hr-HR" altLang="sr-Latn-RS" sz="3000" b="1" dirty="0">
                <a:cs typeface="Tahoma" panose="020B0604030504040204" pitchFamily="34" charset="0"/>
                <a:sym typeface="Wingdings" panose="05000000000000000000" pitchFamily="2" charset="2"/>
              </a:rPr>
              <a:t> nepovoljna prirodna obilježja većeg dijela kontinenta</a:t>
            </a:r>
            <a:endParaRPr lang="hr-HR" altLang="sr-Latn-RS" sz="3000" b="1" dirty="0"/>
          </a:p>
        </p:txBody>
      </p:sp>
    </p:spTree>
    <p:extLst>
      <p:ext uri="{BB962C8B-B14F-4D97-AF65-F5344CB8AC3E}">
        <p14:creationId xmlns:p14="http://schemas.microsoft.com/office/powerpoint/2010/main" val="28323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1143001"/>
            <a:ext cx="6143625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596189" y="4786313"/>
            <a:ext cx="2714625" cy="78581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Klimatski povoljno priobalje JI Australije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7310438" y="2143125"/>
            <a:ext cx="1428750" cy="5715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SI obala</a:t>
            </a:r>
            <a:endParaRPr lang="hr-HR" dirty="0"/>
          </a:p>
        </p:txBody>
      </p:sp>
      <p:sp>
        <p:nvSpPr>
          <p:cNvPr id="7" name="Rounded Rectangle 6"/>
          <p:cNvSpPr/>
          <p:nvPr/>
        </p:nvSpPr>
        <p:spPr>
          <a:xfrm>
            <a:off x="2452688" y="4429125"/>
            <a:ext cx="1428750" cy="5715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JZ obala</a:t>
            </a:r>
            <a:endParaRPr lang="hr-HR" dirty="0"/>
          </a:p>
        </p:txBody>
      </p:sp>
      <p:sp>
        <p:nvSpPr>
          <p:cNvPr id="12" name="Rounded Rectangle 11"/>
          <p:cNvSpPr/>
          <p:nvPr/>
        </p:nvSpPr>
        <p:spPr>
          <a:xfrm>
            <a:off x="4024313" y="3000375"/>
            <a:ext cx="1928812" cy="8572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Pustinjska i polupustinjska unutrašnjost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53500" y="1285875"/>
            <a:ext cx="1428750" cy="5715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Gusto naseljeno</a:t>
            </a:r>
            <a:endParaRPr lang="hr-HR" dirty="0"/>
          </a:p>
        </p:txBody>
      </p:sp>
      <p:sp>
        <p:nvSpPr>
          <p:cNvPr id="14" name="Rounded Rectangle 13"/>
          <p:cNvSpPr/>
          <p:nvPr/>
        </p:nvSpPr>
        <p:spPr>
          <a:xfrm>
            <a:off x="8953500" y="2000250"/>
            <a:ext cx="1428750" cy="571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Rijetko naseljeno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5796</TotalTime>
  <Words>711</Words>
  <Application>Microsoft Office PowerPoint</Application>
  <PresentationFormat>Široki zaslon</PresentationFormat>
  <Paragraphs>122</Paragraphs>
  <Slides>18</Slides>
  <Notes>12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Nunito</vt:lpstr>
      <vt:lpstr>Tahoma</vt:lpstr>
      <vt:lpstr>Wingdings</vt:lpstr>
      <vt:lpstr>Tema sustava Office</vt:lpstr>
      <vt:lpstr>Microsoft Office Excel Chart</vt:lpstr>
      <vt:lpstr>PowerPoint prezentacija</vt:lpstr>
      <vt:lpstr>Opišite australsku zastavu.</vt:lpstr>
      <vt:lpstr>Naseljavanje Australije </vt:lpstr>
      <vt:lpstr>PowerPoint prezentacija</vt:lpstr>
      <vt:lpstr>Naseljavanje Australije</vt:lpstr>
      <vt:lpstr>Hrvatski iseljenici</vt:lpstr>
      <vt:lpstr>Sastav stanovništva</vt:lpstr>
      <vt:lpstr>Neravnomjerna naseljenost</vt:lpstr>
      <vt:lpstr>PowerPoint prezentacija</vt:lpstr>
      <vt:lpstr>PowerPoint prezentacija</vt:lpstr>
      <vt:lpstr>Gradovi</vt:lpstr>
      <vt:lpstr>Osnova razvoja </vt:lpstr>
      <vt:lpstr>Gospodarstvo</vt:lpstr>
      <vt:lpstr>PowerPoint prezentacija</vt:lpstr>
      <vt:lpstr>PowerPoint prezentacija</vt:lpstr>
      <vt:lpstr>Naftna industrija je jako razvijena </vt:lpstr>
      <vt:lpstr>PowerPoint prezentacija</vt:lpstr>
      <vt:lpstr>Riješite zadatke u parovima.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11</cp:revision>
  <dcterms:created xsi:type="dcterms:W3CDTF">2021-05-27T09:05:28Z</dcterms:created>
  <dcterms:modified xsi:type="dcterms:W3CDTF">2021-05-31T09:41:45Z</dcterms:modified>
</cp:coreProperties>
</file>